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Lst>
  <p:notesMasterIdLst>
    <p:notesMasterId r:id="rId17"/>
  </p:notesMasterIdLst>
  <p:sldIdLst>
    <p:sldId id="281" r:id="rId2"/>
    <p:sldId id="282" r:id="rId3"/>
    <p:sldId id="290" r:id="rId4"/>
    <p:sldId id="284" r:id="rId5"/>
    <p:sldId id="286" r:id="rId6"/>
    <p:sldId id="285" r:id="rId7"/>
    <p:sldId id="298" r:id="rId8"/>
    <p:sldId id="300" r:id="rId9"/>
    <p:sldId id="299" r:id="rId10"/>
    <p:sldId id="301" r:id="rId11"/>
    <p:sldId id="303" r:id="rId12"/>
    <p:sldId id="304" r:id="rId13"/>
    <p:sldId id="305" r:id="rId14"/>
    <p:sldId id="306" r:id="rId15"/>
    <p:sldId id="31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6BC9FF"/>
    <a:srgbClr val="FF4E5C"/>
    <a:srgbClr val="C9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61" autoAdjust="0"/>
  </p:normalViewPr>
  <p:slideViewPr>
    <p:cSldViewPr snapToGrid="0" snapToObjects="1">
      <p:cViewPr>
        <p:scale>
          <a:sx n="76" d="100"/>
          <a:sy n="76" d="100"/>
        </p:scale>
        <p:origin x="-2520" y="-18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DBDDF-5339-774A-A43E-FD852AC0C8C4}" type="datetimeFigureOut">
              <a:rPr lang="en-US" smtClean="0"/>
              <a:t>11/6/15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ABECF-10ED-D144-AFBA-85B8F77C2BFA}" type="slidenum">
              <a:rPr lang="en-US" smtClean="0"/>
              <a:t>‹#›</a:t>
            </a:fld>
            <a:endParaRPr lang="en-US"/>
          </a:p>
        </p:txBody>
      </p:sp>
    </p:spTree>
    <p:extLst>
      <p:ext uri="{BB962C8B-B14F-4D97-AF65-F5344CB8AC3E}">
        <p14:creationId xmlns:p14="http://schemas.microsoft.com/office/powerpoint/2010/main" val="3386220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4ABECF-10ED-D144-AFBA-85B8F77C2BFA}" type="slidenum">
              <a:rPr lang="en-US" smtClean="0"/>
              <a:t>1</a:t>
            </a:fld>
            <a:endParaRPr lang="en-US"/>
          </a:p>
        </p:txBody>
      </p:sp>
    </p:spTree>
    <p:extLst>
      <p:ext uri="{BB962C8B-B14F-4D97-AF65-F5344CB8AC3E}">
        <p14:creationId xmlns:p14="http://schemas.microsoft.com/office/powerpoint/2010/main" val="136564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ABECF-10ED-D144-AFBA-85B8F77C2BFA}" type="slidenum">
              <a:rPr lang="en-US" smtClean="0"/>
              <a:t>2</a:t>
            </a:fld>
            <a:endParaRPr lang="en-US"/>
          </a:p>
        </p:txBody>
      </p:sp>
    </p:spTree>
    <p:extLst>
      <p:ext uri="{BB962C8B-B14F-4D97-AF65-F5344CB8AC3E}">
        <p14:creationId xmlns:p14="http://schemas.microsoft.com/office/powerpoint/2010/main" val="221177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ABECF-10ED-D144-AFBA-85B8F77C2BFA}" type="slidenum">
              <a:rPr lang="en-US" smtClean="0"/>
              <a:t>3</a:t>
            </a:fld>
            <a:endParaRPr lang="en-US"/>
          </a:p>
        </p:txBody>
      </p:sp>
    </p:spTree>
    <p:extLst>
      <p:ext uri="{BB962C8B-B14F-4D97-AF65-F5344CB8AC3E}">
        <p14:creationId xmlns:p14="http://schemas.microsoft.com/office/powerpoint/2010/main" val="221177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ABECF-10ED-D144-AFBA-85B8F77C2BFA}" type="slidenum">
              <a:rPr lang="en-US" smtClean="0"/>
              <a:t>4</a:t>
            </a:fld>
            <a:endParaRPr lang="en-US"/>
          </a:p>
        </p:txBody>
      </p:sp>
    </p:spTree>
    <p:extLst>
      <p:ext uri="{BB962C8B-B14F-4D97-AF65-F5344CB8AC3E}">
        <p14:creationId xmlns:p14="http://schemas.microsoft.com/office/powerpoint/2010/main" val="221177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Over the next 2 class sessions, we’ll actually be building</a:t>
            </a:r>
            <a:r>
              <a:rPr lang="en-US" baseline="0" dirty="0" smtClean="0"/>
              <a:t> maps. Using </a:t>
            </a:r>
            <a:r>
              <a:rPr lang="en-US" baseline="0" dirty="0" err="1" smtClean="0"/>
              <a:t>Ibn</a:t>
            </a:r>
            <a:r>
              <a:rPr lang="en-US" baseline="0" dirty="0" smtClean="0"/>
              <a:t> </a:t>
            </a:r>
            <a:r>
              <a:rPr lang="en-US" baseline="0" dirty="0" err="1" smtClean="0"/>
              <a:t>Shaddad</a:t>
            </a:r>
            <a:r>
              <a:rPr lang="en-US" baseline="0" dirty="0" smtClean="0"/>
              <a:t>, along with outside sources, we’ll create a map that makes an argument. Today, you’ll collect your data from parts I and II, from the maps in the text, from the index, and from online sources. There are two links on our Canvas home page that will get you started online: ORBIS at Stanford offers nice insights into old Roman roads, and into travel times using late antique and medieval transportation methods; and the Latin place names wiki will help you map modern city names to Latin place names so you can use ORBIS.</a:t>
            </a:r>
          </a:p>
          <a:p>
            <a:endParaRPr lang="en-US" baseline="0" dirty="0" smtClean="0"/>
          </a:p>
          <a:p>
            <a:r>
              <a:rPr lang="en-US" baseline="0" dirty="0" smtClean="0"/>
              <a:t>Think about:</a:t>
            </a:r>
          </a:p>
          <a:p>
            <a:pPr marL="171450" indent="-171450">
              <a:buFont typeface="Arial"/>
              <a:buChar char="•"/>
            </a:pPr>
            <a:r>
              <a:rPr lang="en-US" baseline="0" dirty="0" smtClean="0"/>
              <a:t>What your map will argue. Answer the questions here, and make a thesis statement that you can draw on as you collect map data to support it.</a:t>
            </a:r>
          </a:p>
          <a:p>
            <a:pPr marL="171450" indent="-171450">
              <a:buFont typeface="Arial"/>
              <a:buChar char="•"/>
            </a:pPr>
            <a:r>
              <a:rPr lang="en-US" baseline="0" dirty="0" smtClean="0"/>
              <a:t>How you will represent that argument. Color? Size? Shape? Distortion?</a:t>
            </a:r>
          </a:p>
          <a:p>
            <a:pPr marL="171450" indent="-171450">
              <a:buFont typeface="Arial"/>
              <a:buChar char="•"/>
            </a:pPr>
            <a:r>
              <a:rPr lang="en-US" baseline="0" dirty="0" smtClean="0"/>
              <a:t>Whether you can do that kind of representation in Google Maps by dropping pins, etc.</a:t>
            </a:r>
          </a:p>
          <a:p>
            <a:pPr marL="171450" indent="-171450">
              <a:buFont typeface="Arial"/>
              <a:buChar char="•"/>
            </a:pPr>
            <a:endParaRPr lang="en-US" baseline="0" dirty="0" smtClean="0"/>
          </a:p>
          <a:p>
            <a:pPr marL="0" indent="0">
              <a:buFont typeface="Arial"/>
              <a:buNone/>
            </a:pPr>
            <a:r>
              <a:rPr lang="en-US" baseline="0" dirty="0" smtClean="0"/>
              <a:t>On Wednesday, we’ll actually create a map as a class that integrates all of your arguments—or divides them, if your group thinks a separate map will help make your argument better. Whiteboards, Google maps, poster paper, these are all options, so plan your attack using the last 15 minutes of class today. Send ambassadors to other groups to find out what their argument is and how they’re going to represent that argument.</a:t>
            </a:r>
            <a:endParaRPr lang="en-US" dirty="0"/>
          </a:p>
        </p:txBody>
      </p:sp>
      <p:sp>
        <p:nvSpPr>
          <p:cNvPr id="4" name="Slide Number Placeholder 3"/>
          <p:cNvSpPr>
            <a:spLocks noGrp="1"/>
          </p:cNvSpPr>
          <p:nvPr>
            <p:ph type="sldNum" sz="quarter" idx="10"/>
          </p:nvPr>
        </p:nvSpPr>
        <p:spPr/>
        <p:txBody>
          <a:bodyPr/>
          <a:lstStyle/>
          <a:p>
            <a:fld id="{7703D8B1-3715-D744-941D-D3FA126DEA3F}" type="slidenum">
              <a:rPr lang="en-US" smtClean="0"/>
              <a:t>7</a:t>
            </a:fld>
            <a:endParaRPr lang="en-US"/>
          </a:p>
        </p:txBody>
      </p:sp>
    </p:spTree>
    <p:extLst>
      <p:ext uri="{BB962C8B-B14F-4D97-AF65-F5344CB8AC3E}">
        <p14:creationId xmlns:p14="http://schemas.microsoft.com/office/powerpoint/2010/main" val="44963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3D8B1-3715-D744-941D-D3FA126DEA3F}" type="slidenum">
              <a:rPr lang="en-US" smtClean="0"/>
              <a:t>10</a:t>
            </a:fld>
            <a:endParaRPr lang="en-US"/>
          </a:p>
        </p:txBody>
      </p:sp>
    </p:spTree>
    <p:extLst>
      <p:ext uri="{BB962C8B-B14F-4D97-AF65-F5344CB8AC3E}">
        <p14:creationId xmlns:p14="http://schemas.microsoft.com/office/powerpoint/2010/main" val="358273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3D8B1-3715-D744-941D-D3FA126DEA3F}" type="slidenum">
              <a:rPr lang="en-US" smtClean="0"/>
              <a:t>11</a:t>
            </a:fld>
            <a:endParaRPr lang="en-US"/>
          </a:p>
        </p:txBody>
      </p:sp>
    </p:spTree>
    <p:extLst>
      <p:ext uri="{BB962C8B-B14F-4D97-AF65-F5344CB8AC3E}">
        <p14:creationId xmlns:p14="http://schemas.microsoft.com/office/powerpoint/2010/main" val="241547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msalganik.wordpress.com</a:t>
            </a:r>
            <a:r>
              <a:rPr lang="en-US" dirty="0" smtClean="0"/>
              <a:t>/2013/02/11/visualizing-your-</a:t>
            </a:r>
            <a:r>
              <a:rPr lang="en-US" dirty="0" err="1" smtClean="0"/>
              <a:t>facebook</a:t>
            </a:r>
            <a:r>
              <a:rPr lang="en-US" dirty="0" smtClean="0"/>
              <a:t>-network/</a:t>
            </a:r>
          </a:p>
          <a:p>
            <a:r>
              <a:rPr lang="en-US" dirty="0" smtClean="0"/>
              <a:t>https://</a:t>
            </a:r>
            <a:r>
              <a:rPr lang="en-US" dirty="0" err="1" smtClean="0"/>
              <a:t>msalganik.wordpress.com</a:t>
            </a:r>
            <a:r>
              <a:rPr lang="en-US" dirty="0" smtClean="0"/>
              <a:t>/2013/02/24/a-gallery-of-personal-networks-from-</a:t>
            </a:r>
            <a:r>
              <a:rPr lang="en-US" dirty="0" err="1" smtClean="0"/>
              <a:t>facebook</a:t>
            </a:r>
            <a:r>
              <a:rPr lang="en-US" dirty="0" smtClean="0"/>
              <a:t>/</a:t>
            </a:r>
            <a:endParaRPr lang="en-US" dirty="0"/>
          </a:p>
        </p:txBody>
      </p:sp>
      <p:sp>
        <p:nvSpPr>
          <p:cNvPr id="4" name="Slide Number Placeholder 3"/>
          <p:cNvSpPr>
            <a:spLocks noGrp="1"/>
          </p:cNvSpPr>
          <p:nvPr>
            <p:ph type="sldNum" sz="quarter" idx="10"/>
          </p:nvPr>
        </p:nvSpPr>
        <p:spPr/>
        <p:txBody>
          <a:bodyPr/>
          <a:lstStyle/>
          <a:p>
            <a:fld id="{7703D8B1-3715-D744-941D-D3FA126DEA3F}" type="slidenum">
              <a:rPr lang="en-US" smtClean="0"/>
              <a:t>12</a:t>
            </a:fld>
            <a:endParaRPr lang="en-US"/>
          </a:p>
        </p:txBody>
      </p:sp>
    </p:spTree>
    <p:extLst>
      <p:ext uri="{BB962C8B-B14F-4D97-AF65-F5344CB8AC3E}">
        <p14:creationId xmlns:p14="http://schemas.microsoft.com/office/powerpoint/2010/main" val="371178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3D8B1-3715-D744-941D-D3FA126DEA3F}" type="slidenum">
              <a:rPr lang="en-US" smtClean="0"/>
              <a:t>14</a:t>
            </a:fld>
            <a:endParaRPr lang="en-US"/>
          </a:p>
        </p:txBody>
      </p:sp>
    </p:spTree>
    <p:extLst>
      <p:ext uri="{BB962C8B-B14F-4D97-AF65-F5344CB8AC3E}">
        <p14:creationId xmlns:p14="http://schemas.microsoft.com/office/powerpoint/2010/main" val="343725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5926" y="268287"/>
            <a:ext cx="2504476" cy="3889543"/>
          </a:xfrm>
        </p:spPr>
        <p:txBody>
          <a:bodyPr>
            <a:normAutofit/>
          </a:bodyPr>
          <a:lstStyle>
            <a:lvl1pPr>
              <a:defRPr sz="4600"/>
            </a:lvl1pPr>
          </a:lstStyle>
          <a:p>
            <a:r>
              <a:rPr lang="en-US" dirty="0" smtClean="0"/>
              <a:t>Click to edit Master title style</a:t>
            </a:r>
            <a:endParaRPr dirty="0"/>
          </a:p>
        </p:txBody>
      </p:sp>
      <p:sp>
        <p:nvSpPr>
          <p:cNvPr id="3" name="Subtitle 2"/>
          <p:cNvSpPr>
            <a:spLocks noGrp="1"/>
          </p:cNvSpPr>
          <p:nvPr>
            <p:ph type="subTitle" idx="1"/>
          </p:nvPr>
        </p:nvSpPr>
        <p:spPr>
          <a:xfrm>
            <a:off x="695926" y="4157831"/>
            <a:ext cx="2491027" cy="2513214"/>
          </a:xfrm>
          <a:prstGeom prst="rect">
            <a:avLst/>
          </a:prstGeo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9" name="Picture Placeholder 8"/>
          <p:cNvSpPr>
            <a:spLocks noGrp="1"/>
          </p:cNvSpPr>
          <p:nvPr>
            <p:ph type="pic" sz="quarter" idx="13"/>
          </p:nvPr>
        </p:nvSpPr>
        <p:spPr>
          <a:xfrm>
            <a:off x="3200400" y="268287"/>
            <a:ext cx="5646867" cy="6402758"/>
          </a:xfrm>
          <a:prstGeom prst="rect">
            <a:avLst/>
          </a:prstGeom>
        </p:spPr>
        <p:txBody>
          <a:bodyPr/>
          <a:lstStyle>
            <a:lvl1pPr>
              <a:buNone/>
              <a:defRPr/>
            </a:lvl1pPr>
          </a:lstStyle>
          <a:p>
            <a:r>
              <a:rPr lang="en-US" dirty="0" smtClean="0"/>
              <a:t>Drag picture to placeholder or click icon to add</a:t>
            </a:r>
            <a:endParaRPr dirty="0"/>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308625"/>
            <a:ext cx="6508377" cy="999458"/>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457199" y="1661826"/>
            <a:ext cx="8314394" cy="4866776"/>
          </a:xfrm>
          <a:prstGeom prst="rect">
            <a:avLst/>
          </a:prstGeo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cxnSp>
        <p:nvCxnSpPr>
          <p:cNvPr id="13" name="Straight Connector 12"/>
          <p:cNvCxnSpPr/>
          <p:nvPr userDrawn="1"/>
        </p:nvCxnSpPr>
        <p:spPr>
          <a:xfrm>
            <a:off x="457199" y="1367433"/>
            <a:ext cx="6508377" cy="0"/>
          </a:xfrm>
          <a:prstGeom prst="line">
            <a:avLst/>
          </a:prstGeom>
          <a:ln w="76200" cmpd="sng"/>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Quote">
    <p:spTree>
      <p:nvGrpSpPr>
        <p:cNvPr id="1" name=""/>
        <p:cNvGrpSpPr/>
        <p:nvPr/>
      </p:nvGrpSpPr>
      <p:grpSpPr>
        <a:xfrm>
          <a:off x="0" y="0"/>
          <a:ext cx="0" cy="0"/>
          <a:chOff x="0" y="0"/>
          <a:chExt cx="0" cy="0"/>
        </a:xfrm>
      </p:grpSpPr>
      <p:sp>
        <p:nvSpPr>
          <p:cNvPr id="2" name="Title 1"/>
          <p:cNvSpPr>
            <a:spLocks noGrp="1"/>
          </p:cNvSpPr>
          <p:nvPr>
            <p:ph type="title"/>
          </p:nvPr>
        </p:nvSpPr>
        <p:spPr>
          <a:xfrm>
            <a:off x="457199" y="308625"/>
            <a:ext cx="6508377" cy="999458"/>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457199" y="1661826"/>
            <a:ext cx="8314394" cy="4866776"/>
          </a:xfrm>
          <a:prstGeom prst="rect">
            <a:avLst/>
          </a:prstGeom>
        </p:spPr>
        <p:txBody>
          <a:bodyPr/>
          <a:lstStyle>
            <a:lvl1pPr marL="0" indent="0">
              <a:buNone/>
              <a:defRPr/>
            </a:lvl1pPr>
            <a:lvl5pPr>
              <a:defRPr/>
            </a:lvl5pPr>
          </a:lstStyle>
          <a:p>
            <a:pPr lvl="0"/>
            <a:r>
              <a:rPr lang="en-US" dirty="0" smtClean="0"/>
              <a:t>Click to edit Master text styles</a:t>
            </a:r>
            <a:endParaRPr dirty="0"/>
          </a:p>
        </p:txBody>
      </p:sp>
      <p:cxnSp>
        <p:nvCxnSpPr>
          <p:cNvPr id="13" name="Straight Connector 12"/>
          <p:cNvCxnSpPr/>
          <p:nvPr userDrawn="1"/>
        </p:nvCxnSpPr>
        <p:spPr>
          <a:xfrm>
            <a:off x="457199" y="1367433"/>
            <a:ext cx="6508377" cy="0"/>
          </a:xfrm>
          <a:prstGeom prst="line">
            <a:avLst/>
          </a:prstGeom>
          <a:ln w="76200" cmpd="sng"/>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144841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0" y="268288"/>
            <a:ext cx="186989"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a:xfrm>
            <a:off x="457199" y="1661826"/>
            <a:ext cx="3970141" cy="4866776"/>
          </a:xfrm>
          <a:prstGeom prst="rect">
            <a:avLst/>
          </a:prstGeo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cxnSp>
        <p:nvCxnSpPr>
          <p:cNvPr id="12" name="Straight Connector 11"/>
          <p:cNvCxnSpPr/>
          <p:nvPr userDrawn="1"/>
        </p:nvCxnSpPr>
        <p:spPr>
          <a:xfrm>
            <a:off x="457199" y="1367433"/>
            <a:ext cx="3566161" cy="0"/>
          </a:xfrm>
          <a:prstGeom prst="line">
            <a:avLst/>
          </a:prstGeom>
          <a:ln w="76200" cmpd="sng"/>
        </p:spPr>
        <p:style>
          <a:lnRef idx="3">
            <a:schemeClr val="accent1"/>
          </a:lnRef>
          <a:fillRef idx="0">
            <a:schemeClr val="accent1"/>
          </a:fillRef>
          <a:effectRef idx="2">
            <a:schemeClr val="accent1"/>
          </a:effectRef>
          <a:fontRef idx="minor">
            <a:schemeClr val="tx1"/>
          </a:fontRef>
        </p:style>
      </p:cxnSp>
      <p:sp>
        <p:nvSpPr>
          <p:cNvPr id="8" name="Text Placeholder 2"/>
          <p:cNvSpPr>
            <a:spLocks noGrp="1"/>
          </p:cNvSpPr>
          <p:nvPr>
            <p:ph type="body" idx="10"/>
          </p:nvPr>
        </p:nvSpPr>
        <p:spPr>
          <a:xfrm>
            <a:off x="457200" y="961484"/>
            <a:ext cx="3566160" cy="352513"/>
          </a:xfrm>
          <a:prstGeom prst="rect">
            <a:avLst/>
          </a:prstGeom>
        </p:spPr>
        <p:txBody>
          <a:bodyPr lIns="0" anchor="b">
            <a:noAutofit/>
          </a:bodyPr>
          <a:lstStyle>
            <a:lvl1pPr marL="0" indent="0" algn="l">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ext Placeholder 4"/>
          <p:cNvSpPr>
            <a:spLocks noGrp="1"/>
          </p:cNvSpPr>
          <p:nvPr>
            <p:ph type="body" sz="quarter" idx="3"/>
          </p:nvPr>
        </p:nvSpPr>
        <p:spPr>
          <a:xfrm>
            <a:off x="5205433" y="961484"/>
            <a:ext cx="3566160" cy="363156"/>
          </a:xfrm>
          <a:prstGeom prst="rect">
            <a:avLst/>
          </a:prstGeom>
        </p:spPr>
        <p:txBody>
          <a:bodyPr rIns="0" anchor="b">
            <a:noAutofit/>
          </a:bodyPr>
          <a:lstStyle>
            <a:lvl1pPr marL="0" indent="0" algn="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1" name="Straight Connector 10"/>
          <p:cNvCxnSpPr/>
          <p:nvPr userDrawn="1"/>
        </p:nvCxnSpPr>
        <p:spPr>
          <a:xfrm>
            <a:off x="5205433" y="1367433"/>
            <a:ext cx="3560326" cy="0"/>
          </a:xfrm>
          <a:prstGeom prst="line">
            <a:avLst/>
          </a:prstGeom>
          <a:ln w="76200" cmpd="sng"/>
        </p:spPr>
        <p:style>
          <a:lnRef idx="3">
            <a:schemeClr val="accent1"/>
          </a:lnRef>
          <a:fillRef idx="0">
            <a:schemeClr val="accent1"/>
          </a:fillRef>
          <a:effectRef idx="2">
            <a:schemeClr val="accent1"/>
          </a:effectRef>
          <a:fontRef idx="minor">
            <a:schemeClr val="tx1"/>
          </a:fontRef>
        </p:style>
      </p:cxnSp>
      <p:sp>
        <p:nvSpPr>
          <p:cNvPr id="13" name="Content Placeholder 2"/>
          <p:cNvSpPr>
            <a:spLocks noGrp="1"/>
          </p:cNvSpPr>
          <p:nvPr>
            <p:ph idx="11"/>
          </p:nvPr>
        </p:nvSpPr>
        <p:spPr>
          <a:xfrm>
            <a:off x="4800600" y="1661826"/>
            <a:ext cx="3970141" cy="4866776"/>
          </a:xfrm>
          <a:prstGeom prst="rect">
            <a:avLst/>
          </a:prstGeo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4" name="Title 1"/>
          <p:cNvSpPr>
            <a:spLocks noGrp="1"/>
          </p:cNvSpPr>
          <p:nvPr>
            <p:ph type="title"/>
          </p:nvPr>
        </p:nvSpPr>
        <p:spPr>
          <a:xfrm>
            <a:off x="457199" y="268288"/>
            <a:ext cx="8308560" cy="693197"/>
          </a:xfrm>
        </p:spPr>
        <p:txBody>
          <a:bodyPr/>
          <a:lstStyle/>
          <a:p>
            <a:r>
              <a:rPr lang="en-US" dirty="0" smtClean="0"/>
              <a:t>Click to edit Master title style</a:t>
            </a:r>
            <a:endParaRPr dirty="0"/>
          </a:p>
        </p:txBody>
      </p:sp>
    </p:spTree>
    <p:extLst>
      <p:ext uri="{BB962C8B-B14F-4D97-AF65-F5344CB8AC3E}">
        <p14:creationId xmlns:p14="http://schemas.microsoft.com/office/powerpoint/2010/main" val="399131608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08625"/>
            <a:ext cx="6508377" cy="999458"/>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457199" y="1661826"/>
            <a:ext cx="8314394" cy="3847346"/>
          </a:xfrm>
          <a:prstGeom prst="rect">
            <a:avLst/>
          </a:prstGeom>
        </p:spPr>
        <p:txBody>
          <a:bodyPr/>
          <a:lstStyle>
            <a:lvl1pPr marL="0" indent="0">
              <a:buNone/>
              <a:defRPr/>
            </a:lvl1pPr>
            <a:lvl5pPr>
              <a:defRPr/>
            </a:lvl5pPr>
          </a:lstStyle>
          <a:p>
            <a:pPr lvl="0"/>
            <a:r>
              <a:rPr lang="en-US" dirty="0" smtClean="0"/>
              <a:t>Click to edit Master text styles</a:t>
            </a:r>
            <a:endParaRPr dirty="0"/>
          </a:p>
        </p:txBody>
      </p:sp>
      <p:cxnSp>
        <p:nvCxnSpPr>
          <p:cNvPr id="13" name="Straight Connector 12"/>
          <p:cNvCxnSpPr/>
          <p:nvPr userDrawn="1"/>
        </p:nvCxnSpPr>
        <p:spPr>
          <a:xfrm>
            <a:off x="457199" y="1367433"/>
            <a:ext cx="6508377" cy="0"/>
          </a:xfrm>
          <a:prstGeom prst="line">
            <a:avLst/>
          </a:prstGeom>
          <a:ln w="76200" cmpd="sng"/>
        </p:spPr>
        <p:style>
          <a:lnRef idx="3">
            <a:schemeClr val="accent1"/>
          </a:lnRef>
          <a:fillRef idx="0">
            <a:schemeClr val="accent1"/>
          </a:fillRef>
          <a:effectRef idx="2">
            <a:schemeClr val="accent1"/>
          </a:effectRef>
          <a:fontRef idx="minor">
            <a:schemeClr val="tx1"/>
          </a:fontRef>
        </p:style>
      </p:cxnSp>
      <p:sp>
        <p:nvSpPr>
          <p:cNvPr id="5" name="Content Placeholder 2"/>
          <p:cNvSpPr>
            <a:spLocks noGrp="1"/>
          </p:cNvSpPr>
          <p:nvPr>
            <p:ph idx="10"/>
          </p:nvPr>
        </p:nvSpPr>
        <p:spPr>
          <a:xfrm>
            <a:off x="457199" y="5509172"/>
            <a:ext cx="8314394" cy="1019430"/>
          </a:xfrm>
          <a:prstGeom prst="rect">
            <a:avLst/>
          </a:prstGeo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132481587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125017" y="107157"/>
            <a:ext cx="8893969" cy="803672"/>
          </a:xfrm>
          <a:ln>
            <a:noFill/>
          </a:ln>
        </p:spPr>
        <p:txBody>
          <a:bodyPr>
            <a:normAutofit/>
          </a:bodyPr>
          <a:lstStyle/>
          <a:p>
            <a:r>
              <a:rPr lang="en-US" smtClean="0"/>
              <a:t>Click to edit Master title style</a:t>
            </a:r>
            <a:endParaRPr dirty="0"/>
          </a:p>
        </p:txBody>
      </p:sp>
      <p:sp>
        <p:nvSpPr>
          <p:cNvPr id="3" name="Content Placeholder 2"/>
          <p:cNvSpPr>
            <a:spLocks noGrp="1"/>
          </p:cNvSpPr>
          <p:nvPr>
            <p:ph idx="1"/>
          </p:nvPr>
        </p:nvSpPr>
        <p:spPr>
          <a:xfrm>
            <a:off x="232172" y="1125142"/>
            <a:ext cx="4286251" cy="2518172"/>
          </a:xfrm>
          <a:ln>
            <a:noFill/>
          </a:ln>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3"/>
          </p:nvPr>
        </p:nvSpPr>
        <p:spPr>
          <a:xfrm>
            <a:off x="232173" y="6536532"/>
            <a:ext cx="6750844" cy="214313"/>
          </a:xfrm>
          <a:prstGeom prst="rect">
            <a:avLst/>
          </a:prstGeom>
          <a:ln>
            <a:noFill/>
          </a:ln>
        </p:spPr>
        <p:txBody>
          <a:bodyPr/>
          <a:lstStyle/>
          <a:p>
            <a:endParaRPr lang="en-US"/>
          </a:p>
        </p:txBody>
      </p:sp>
      <p:cxnSp>
        <p:nvCxnSpPr>
          <p:cNvPr id="9" name="Elbow Connector 8"/>
          <p:cNvCxnSpPr/>
          <p:nvPr/>
        </p:nvCxnSpPr>
        <p:spPr>
          <a:xfrm flipV="1">
            <a:off x="0" y="1017986"/>
            <a:ext cx="9144000" cy="5732859"/>
          </a:xfrm>
          <a:prstGeom prst="bentConnector3">
            <a:avLst>
              <a:gd name="adj1" fmla="val 1270"/>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4"/>
          </p:nvPr>
        </p:nvSpPr>
        <p:spPr>
          <a:xfrm>
            <a:off x="232172" y="3804048"/>
            <a:ext cx="4286251" cy="2518172"/>
          </a:xfrm>
          <a:solidFill>
            <a:schemeClr val="accent5">
              <a:lumMod val="10000"/>
              <a:lumOff val="90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5"/>
          </p:nvPr>
        </p:nvSpPr>
        <p:spPr>
          <a:xfrm>
            <a:off x="4732733" y="1125142"/>
            <a:ext cx="4286251" cy="2518172"/>
          </a:xfrm>
          <a:solidFill>
            <a:schemeClr val="accent6">
              <a:lumMod val="20000"/>
              <a:lumOff val="80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6"/>
          </p:nvPr>
        </p:nvSpPr>
        <p:spPr>
          <a:xfrm>
            <a:off x="4732733" y="3804048"/>
            <a:ext cx="4286251" cy="25181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770645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76953"/>
            <a:ext cx="6508377"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27" name="Rectangle 26"/>
          <p:cNvSpPr/>
          <p:nvPr userDrawn="1"/>
        </p:nvSpPr>
        <p:spPr>
          <a:xfrm>
            <a:off x="0" y="268288"/>
            <a:ext cx="186989"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0" name="Straight Connector 29"/>
          <p:cNvCxnSpPr/>
          <p:nvPr userDrawn="1"/>
        </p:nvCxnSpPr>
        <p:spPr>
          <a:xfrm>
            <a:off x="457199" y="1367433"/>
            <a:ext cx="8314394"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 Placeholder 2"/>
          <p:cNvSpPr>
            <a:spLocks noGrp="1"/>
          </p:cNvSpPr>
          <p:nvPr>
            <p:ph type="body" idx="1"/>
          </p:nvPr>
        </p:nvSpPr>
        <p:spPr>
          <a:xfrm>
            <a:off x="457199" y="1661826"/>
            <a:ext cx="8314394" cy="48667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 bg1="lt1" tx1="dk1" bg2="lt2" tx2="dk2" accent1="accent1" accent2="accent2" accent3="accent3" accent4="accent4" accent5="accent5" accent6="accent6" hlink="hlink" folHlink="folHlink"/>
  <p:sldLayoutIdLst>
    <p:sldLayoutId id="2147483774" r:id="rId1"/>
    <p:sldLayoutId id="2147483773" r:id="rId2"/>
    <p:sldLayoutId id="2147483790" r:id="rId3"/>
    <p:sldLayoutId id="2147483789" r:id="rId4"/>
    <p:sldLayoutId id="2147483791" r:id="rId5"/>
    <p:sldLayoutId id="2147483784" r:id="rId6"/>
    <p:sldLayoutId id="2147483792" r:id="rId7"/>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600" kern="1200">
          <a:solidFill>
            <a:schemeClr val="accent1">
              <a:lumMod val="50000"/>
              <a:lumOff val="50000"/>
            </a:schemeClr>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asiv.com/faceb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b">
            <a:normAutofit fontScale="90000"/>
          </a:bodyPr>
          <a:lstStyle/>
          <a:p>
            <a:r>
              <a:rPr lang="en-US" sz="3200" dirty="0">
                <a:solidFill>
                  <a:srgbClr val="000000"/>
                </a:solidFill>
              </a:rPr>
              <a:t>Single-Session Digital-History Lesson </a:t>
            </a:r>
            <a:r>
              <a:rPr lang="en-US" sz="3200" dirty="0" smtClean="0">
                <a:solidFill>
                  <a:srgbClr val="000000"/>
                </a:solidFill>
              </a:rPr>
              <a:t>Plans</a:t>
            </a:r>
            <a:br>
              <a:rPr lang="en-US" sz="3200" dirty="0" smtClean="0">
                <a:solidFill>
                  <a:srgbClr val="000000"/>
                </a:solidFill>
              </a:rPr>
            </a:br>
            <a:r>
              <a:rPr lang="en-US" sz="3200" dirty="0" smtClean="0">
                <a:solidFill>
                  <a:schemeClr val="bg2">
                    <a:lumMod val="90000"/>
                  </a:schemeClr>
                </a:solidFill>
              </a:rPr>
              <a:t>with</a:t>
            </a:r>
            <a:r>
              <a:rPr lang="en-US" sz="3200" dirty="0" smtClean="0">
                <a:solidFill>
                  <a:srgbClr val="000000"/>
                </a:solidFill>
              </a:rPr>
              <a:t/>
            </a:r>
            <a:br>
              <a:rPr lang="en-US" sz="3200" dirty="0" smtClean="0">
                <a:solidFill>
                  <a:srgbClr val="000000"/>
                </a:solidFill>
              </a:rPr>
            </a:br>
            <a:r>
              <a:rPr lang="en-US" sz="3200" dirty="0" smtClean="0">
                <a:solidFill>
                  <a:srgbClr val="000000"/>
                </a:solidFill>
              </a:rPr>
              <a:t>Analog </a:t>
            </a:r>
            <a:r>
              <a:rPr lang="en-US" sz="3200" dirty="0">
                <a:solidFill>
                  <a:srgbClr val="000000"/>
                </a:solidFill>
              </a:rPr>
              <a:t>Technology</a:t>
            </a:r>
          </a:p>
        </p:txBody>
      </p:sp>
      <p:sp>
        <p:nvSpPr>
          <p:cNvPr id="6" name="Subtitle 5"/>
          <p:cNvSpPr>
            <a:spLocks noGrp="1"/>
          </p:cNvSpPr>
          <p:nvPr>
            <p:ph type="subTitle" idx="1"/>
          </p:nvPr>
        </p:nvSpPr>
        <p:spPr/>
        <p:txBody>
          <a:bodyPr/>
          <a:lstStyle/>
          <a:p>
            <a:r>
              <a:rPr lang="en-US" dirty="0" smtClean="0"/>
              <a:t>6 Nov 2015</a:t>
            </a:r>
          </a:p>
          <a:p>
            <a:r>
              <a:rPr lang="en-US" dirty="0" smtClean="0"/>
              <a:t>Kalani Craig</a:t>
            </a:r>
            <a:endParaRPr lang="en-US" dirty="0"/>
          </a:p>
        </p:txBody>
      </p:sp>
      <p:pic>
        <p:nvPicPr>
          <p:cNvPr id="8" name="Picture Placeholder 7" descr="IMG_6906.JPG"/>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6926" r="16926"/>
          <a:stretch/>
        </p:blipFill>
        <p:spPr>
          <a:prstGeom prst="rect">
            <a:avLst/>
          </a:prstGeom>
        </p:spPr>
      </p:pic>
    </p:spTree>
    <p:extLst>
      <p:ext uri="{BB962C8B-B14F-4D97-AF65-F5344CB8AC3E}">
        <p14:creationId xmlns:p14="http://schemas.microsoft.com/office/powerpoint/2010/main" val="623918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5"/>
                </a:solidFill>
              </a:rPr>
              <a:t>The</a:t>
            </a:r>
            <a:r>
              <a:rPr lang="en-US" dirty="0" smtClean="0"/>
              <a:t> social network</a:t>
            </a:r>
            <a:endParaRPr lang="en-US" dirty="0"/>
          </a:p>
        </p:txBody>
      </p:sp>
      <p:sp>
        <p:nvSpPr>
          <p:cNvPr id="2" name="Content Placeholder 1"/>
          <p:cNvSpPr>
            <a:spLocks noGrp="1"/>
          </p:cNvSpPr>
          <p:nvPr>
            <p:ph idx="1"/>
          </p:nvPr>
        </p:nvSpPr>
        <p:spPr/>
        <p:txBody>
          <a:bodyPr>
            <a:normAutofit/>
          </a:bodyPr>
          <a:lstStyle/>
          <a:p>
            <a:r>
              <a:rPr lang="en-US" dirty="0" smtClean="0"/>
              <a:t>Network theory</a:t>
            </a:r>
          </a:p>
          <a:p>
            <a:pPr lvl="1"/>
            <a:r>
              <a:rPr lang="en-US" dirty="0" smtClean="0"/>
              <a:t>Statistical distribution of people with friendly *or* unfriendly terminology connecting them</a:t>
            </a:r>
          </a:p>
          <a:p>
            <a:r>
              <a:rPr lang="en-US" dirty="0" smtClean="0"/>
              <a:t>ARE EPIC POEMS REAL? Comparison of:</a:t>
            </a:r>
            <a:endParaRPr lang="en-US" dirty="0"/>
          </a:p>
          <a:p>
            <a:pPr lvl="1"/>
            <a:r>
              <a:rPr lang="en-US" dirty="0"/>
              <a:t>Iliad</a:t>
            </a:r>
          </a:p>
          <a:p>
            <a:pPr lvl="1"/>
            <a:r>
              <a:rPr lang="en-US" dirty="0"/>
              <a:t>Beowulf</a:t>
            </a:r>
          </a:p>
          <a:p>
            <a:pPr lvl="1"/>
            <a:r>
              <a:rPr lang="en-US" dirty="0" err="1"/>
              <a:t>Táin</a:t>
            </a:r>
            <a:r>
              <a:rPr lang="en-US" dirty="0"/>
              <a:t> </a:t>
            </a:r>
            <a:r>
              <a:rPr lang="en-US" dirty="0" err="1"/>
              <a:t>Bó</a:t>
            </a:r>
            <a:r>
              <a:rPr lang="en-US" dirty="0"/>
              <a:t> </a:t>
            </a:r>
            <a:r>
              <a:rPr lang="en-US" dirty="0" err="1" smtClean="0"/>
              <a:t>Cuailnge</a:t>
            </a:r>
            <a:endParaRPr lang="en-US" dirty="0" smtClean="0"/>
          </a:p>
          <a:p>
            <a:pPr lvl="1"/>
            <a:r>
              <a:rPr lang="pl-PL" dirty="0"/>
              <a:t>http://</a:t>
            </a:r>
            <a:r>
              <a:rPr lang="pl-PL" dirty="0" err="1"/>
              <a:t>iopscience.iop.org</a:t>
            </a:r>
            <a:r>
              <a:rPr lang="pl-PL" dirty="0"/>
              <a:t>/0295-5075/99/2/28002</a:t>
            </a:r>
            <a:endParaRPr lang="en-US" dirty="0"/>
          </a:p>
        </p:txBody>
      </p:sp>
    </p:spTree>
    <p:extLst>
      <p:ext uri="{BB962C8B-B14F-4D97-AF65-F5344CB8AC3E}">
        <p14:creationId xmlns:p14="http://schemas.microsoft.com/office/powerpoint/2010/main" val="1245788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Network-theory results</a:t>
            </a:r>
            <a:endParaRPr lang="en-US" dirty="0"/>
          </a:p>
        </p:txBody>
      </p:sp>
      <p:sp>
        <p:nvSpPr>
          <p:cNvPr id="2" name="Content Placeholder 1"/>
          <p:cNvSpPr>
            <a:spLocks noGrp="1"/>
          </p:cNvSpPr>
          <p:nvPr>
            <p:ph idx="1"/>
          </p:nvPr>
        </p:nvSpPr>
        <p:spPr/>
        <p:txBody>
          <a:bodyPr>
            <a:normAutofit/>
          </a:bodyPr>
          <a:lstStyle/>
          <a:p>
            <a:r>
              <a:rPr lang="en-US" dirty="0"/>
              <a:t>Vocabulary</a:t>
            </a:r>
          </a:p>
          <a:p>
            <a:pPr lvl="1"/>
            <a:r>
              <a:rPr lang="en-US" b="1" dirty="0"/>
              <a:t>Node:</a:t>
            </a:r>
            <a:r>
              <a:rPr lang="en-US" dirty="0"/>
              <a:t> a network item</a:t>
            </a:r>
          </a:p>
          <a:p>
            <a:pPr lvl="1"/>
            <a:r>
              <a:rPr lang="en-US" b="1" dirty="0"/>
              <a:t>Edge: </a:t>
            </a:r>
            <a:r>
              <a:rPr lang="en-US" dirty="0"/>
              <a:t>a connection between two network points</a:t>
            </a:r>
          </a:p>
          <a:p>
            <a:pPr lvl="1"/>
            <a:r>
              <a:rPr lang="en-US" b="1" dirty="0"/>
              <a:t>Centrality</a:t>
            </a:r>
            <a:r>
              <a:rPr lang="en-US" dirty="0"/>
              <a:t>: the importance of a node</a:t>
            </a:r>
          </a:p>
          <a:p>
            <a:pPr lvl="2"/>
            <a:r>
              <a:rPr lang="en-US" b="1" dirty="0"/>
              <a:t>Degree centrality: </a:t>
            </a:r>
            <a:r>
              <a:rPr lang="en-US" dirty="0"/>
              <a:t>the number of links to/from a  node</a:t>
            </a:r>
          </a:p>
          <a:p>
            <a:pPr lvl="2"/>
            <a:r>
              <a:rPr lang="en-US" b="1" dirty="0"/>
              <a:t>Closeness centrality</a:t>
            </a:r>
            <a:r>
              <a:rPr lang="en-US" dirty="0"/>
              <a:t>: how far from the farthest node any single node is</a:t>
            </a:r>
          </a:p>
          <a:p>
            <a:pPr lvl="2"/>
            <a:r>
              <a:rPr lang="en-US" b="1" dirty="0" err="1"/>
              <a:t>Betweenness</a:t>
            </a:r>
            <a:r>
              <a:rPr lang="en-US" b="1" dirty="0"/>
              <a:t> centrality</a:t>
            </a:r>
            <a:r>
              <a:rPr lang="en-US" dirty="0"/>
              <a:t>: how often a node is on the shortest path between two other </a:t>
            </a:r>
            <a:r>
              <a:rPr lang="en-US" dirty="0" smtClean="0"/>
              <a:t>nodes</a:t>
            </a:r>
            <a:endParaRPr lang="en-US" dirty="0"/>
          </a:p>
        </p:txBody>
      </p:sp>
    </p:spTree>
    <p:extLst>
      <p:ext uri="{BB962C8B-B14F-4D97-AF65-F5344CB8AC3E}">
        <p14:creationId xmlns:p14="http://schemas.microsoft.com/office/powerpoint/2010/main" val="4158802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Shot 2014-11-10 at 10.18.24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510" b="-136"/>
          <a:stretch/>
        </p:blipFill>
        <p:spPr>
          <a:xfrm>
            <a:off x="0" y="107155"/>
            <a:ext cx="9144000" cy="6750845"/>
          </a:xfrm>
        </p:spPr>
      </p:pic>
      <p:sp>
        <p:nvSpPr>
          <p:cNvPr id="3" name="Title 2"/>
          <p:cNvSpPr>
            <a:spLocks noGrp="1"/>
          </p:cNvSpPr>
          <p:nvPr>
            <p:ph type="title"/>
          </p:nvPr>
        </p:nvSpPr>
        <p:spPr/>
        <p:txBody>
          <a:bodyPr/>
          <a:lstStyle/>
          <a:p>
            <a:r>
              <a:rPr lang="en-US" dirty="0" smtClean="0">
                <a:solidFill>
                  <a:srgbClr val="21449B"/>
                </a:solidFill>
              </a:rPr>
              <a:t>My</a:t>
            </a:r>
            <a:r>
              <a:rPr lang="en-US" dirty="0" smtClean="0"/>
              <a:t> social network</a:t>
            </a:r>
            <a:endParaRPr lang="en-US" dirty="0"/>
          </a:p>
        </p:txBody>
      </p:sp>
      <p:sp>
        <p:nvSpPr>
          <p:cNvPr id="8" name="Rectangle 7"/>
          <p:cNvSpPr/>
          <p:nvPr/>
        </p:nvSpPr>
        <p:spPr>
          <a:xfrm>
            <a:off x="5868744" y="6488668"/>
            <a:ext cx="3275256" cy="369332"/>
          </a:xfrm>
          <a:prstGeom prst="rect">
            <a:avLst/>
          </a:prstGeom>
        </p:spPr>
        <p:txBody>
          <a:bodyPr wrap="none">
            <a:spAutoFit/>
          </a:bodyPr>
          <a:lstStyle/>
          <a:p>
            <a:r>
              <a:rPr lang="en-US" dirty="0"/>
              <a:t>http://</a:t>
            </a:r>
            <a:r>
              <a:rPr lang="en-US" dirty="0" err="1"/>
              <a:t>www.yasiv.com</a:t>
            </a:r>
            <a:r>
              <a:rPr lang="en-US" dirty="0"/>
              <a:t>/</a:t>
            </a:r>
            <a:r>
              <a:rPr lang="en-US" dirty="0" err="1"/>
              <a:t>facebook</a:t>
            </a:r>
            <a:endParaRPr lang="en-US" dirty="0"/>
          </a:p>
        </p:txBody>
      </p:sp>
      <p:pic>
        <p:nvPicPr>
          <p:cNvPr id="2" name="Picture 1"/>
          <p:cNvPicPr>
            <a:picLocks noChangeAspect="1"/>
          </p:cNvPicPr>
          <p:nvPr/>
        </p:nvPicPr>
        <p:blipFill>
          <a:blip r:embed="rId4"/>
          <a:stretch>
            <a:fillRect/>
          </a:stretch>
        </p:blipFill>
        <p:spPr>
          <a:xfrm>
            <a:off x="1168400" y="352488"/>
            <a:ext cx="6908800" cy="6243620"/>
          </a:xfrm>
          <a:prstGeom prst="rect">
            <a:avLst/>
          </a:prstGeom>
          <a:effectLst>
            <a:outerShdw blurRad="1270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86731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Social networks</a:t>
            </a:r>
            <a:endParaRPr lang="en-US" dirty="0"/>
          </a:p>
        </p:txBody>
      </p:sp>
      <p:sp>
        <p:nvSpPr>
          <p:cNvPr id="3" name="Content Placeholder 2"/>
          <p:cNvSpPr>
            <a:spLocks noGrp="1"/>
          </p:cNvSpPr>
          <p:nvPr>
            <p:ph idx="1"/>
          </p:nvPr>
        </p:nvSpPr>
        <p:spPr/>
        <p:txBody>
          <a:bodyPr/>
          <a:lstStyle/>
          <a:p>
            <a:r>
              <a:rPr lang="en-US" dirty="0"/>
              <a:t>A real social network is</a:t>
            </a:r>
          </a:p>
          <a:p>
            <a:pPr lvl="1"/>
            <a:r>
              <a:rPr lang="en-US" b="1" dirty="0" err="1"/>
              <a:t>Assortative</a:t>
            </a:r>
            <a:r>
              <a:rPr lang="en-US" dirty="0"/>
              <a:t>: highly clustered, with nodes connected by edges to other nodes with similar features, resulting in sub-</a:t>
            </a:r>
            <a:r>
              <a:rPr lang="en-US" dirty="0" smtClean="0"/>
              <a:t>networks</a:t>
            </a:r>
          </a:p>
          <a:p>
            <a:pPr lvl="3"/>
            <a:r>
              <a:rPr lang="en-US" dirty="0" smtClean="0"/>
              <a:t>How many links </a:t>
            </a:r>
            <a:r>
              <a:rPr lang="en-US" dirty="0"/>
              <a:t>to/from a  </a:t>
            </a:r>
            <a:r>
              <a:rPr lang="en-US" dirty="0" smtClean="0"/>
              <a:t>node?</a:t>
            </a:r>
            <a:endParaRPr lang="en-US" dirty="0"/>
          </a:p>
          <a:p>
            <a:pPr lvl="1"/>
            <a:r>
              <a:rPr lang="en-US" b="1" dirty="0"/>
              <a:t>Balanced</a:t>
            </a:r>
            <a:r>
              <a:rPr lang="en-US" dirty="0"/>
              <a:t>: triadic, with most interactions involving edges between three nodes, resulting in tightly clustered sub-</a:t>
            </a:r>
            <a:r>
              <a:rPr lang="en-US" dirty="0" smtClean="0"/>
              <a:t>networks</a:t>
            </a:r>
          </a:p>
          <a:p>
            <a:pPr lvl="3"/>
            <a:r>
              <a:rPr lang="en-US" dirty="0"/>
              <a:t>H</a:t>
            </a:r>
            <a:r>
              <a:rPr lang="en-US" dirty="0" smtClean="0"/>
              <a:t>ow </a:t>
            </a:r>
            <a:r>
              <a:rPr lang="en-US" dirty="0"/>
              <a:t>far from the farthest node any single node </a:t>
            </a:r>
            <a:r>
              <a:rPr lang="en-US" dirty="0" smtClean="0"/>
              <a:t>is?</a:t>
            </a:r>
            <a:endParaRPr lang="en-US" dirty="0"/>
          </a:p>
          <a:p>
            <a:pPr lvl="1"/>
            <a:r>
              <a:rPr lang="en-US" b="1" dirty="0" smtClean="0"/>
              <a:t>Destructible</a:t>
            </a:r>
            <a:r>
              <a:rPr lang="en-US" b="1" dirty="0"/>
              <a:t>:</a:t>
            </a:r>
            <a:r>
              <a:rPr lang="en-US" dirty="0"/>
              <a:t> a few high-degree, high-</a:t>
            </a:r>
            <a:r>
              <a:rPr lang="en-US" dirty="0" err="1"/>
              <a:t>betweenness</a:t>
            </a:r>
            <a:r>
              <a:rPr lang="en-US" dirty="0"/>
              <a:t>, high-centrality nodes act as edges between tight clusters of sub-</a:t>
            </a:r>
            <a:r>
              <a:rPr lang="en-US" dirty="0" smtClean="0"/>
              <a:t>networks</a:t>
            </a:r>
          </a:p>
          <a:p>
            <a:pPr lvl="3"/>
            <a:r>
              <a:rPr lang="en-US" dirty="0" smtClean="0"/>
              <a:t>How </a:t>
            </a:r>
            <a:r>
              <a:rPr lang="en-US" dirty="0"/>
              <a:t>often a node is on the shortest path between two other </a:t>
            </a:r>
            <a:r>
              <a:rPr lang="en-US" dirty="0" smtClean="0"/>
              <a:t>nodes?</a:t>
            </a:r>
            <a:endParaRPr lang="en-US" dirty="0"/>
          </a:p>
        </p:txBody>
      </p:sp>
    </p:spTree>
    <p:extLst>
      <p:ext uri="{BB962C8B-B14F-4D97-AF65-F5344CB8AC3E}">
        <p14:creationId xmlns:p14="http://schemas.microsoft.com/office/powerpoint/2010/main" val="28426463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hypothesis</a:t>
            </a:r>
            <a:endParaRPr lang="en-US" dirty="0"/>
          </a:p>
        </p:txBody>
      </p:sp>
      <p:sp>
        <p:nvSpPr>
          <p:cNvPr id="2" name="Content Placeholder 1"/>
          <p:cNvSpPr>
            <a:spLocks noGrp="1"/>
          </p:cNvSpPr>
          <p:nvPr>
            <p:ph idx="1"/>
          </p:nvPr>
        </p:nvSpPr>
        <p:spPr/>
        <p:txBody>
          <a:bodyPr>
            <a:normAutofit/>
          </a:bodyPr>
          <a:lstStyle/>
          <a:p>
            <a:r>
              <a:rPr lang="en-US" dirty="0" smtClean="0"/>
              <a:t>Construct a social-network data visualization for the Iliad:</a:t>
            </a:r>
            <a:endParaRPr lang="en-US" dirty="0"/>
          </a:p>
          <a:p>
            <a:pPr lvl="1"/>
            <a:r>
              <a:rPr lang="en-US" b="1" dirty="0" err="1" smtClean="0"/>
              <a:t>Assortative</a:t>
            </a:r>
            <a:r>
              <a:rPr lang="en-US" dirty="0" smtClean="0"/>
              <a:t>: </a:t>
            </a:r>
            <a:r>
              <a:rPr lang="en-US" dirty="0"/>
              <a:t>triadic, with most interactions involving edges between three nodes, resulting in tightly clustered sub-</a:t>
            </a:r>
            <a:r>
              <a:rPr lang="en-US" dirty="0" smtClean="0"/>
              <a:t>networks</a:t>
            </a:r>
          </a:p>
          <a:p>
            <a:pPr lvl="2"/>
            <a:r>
              <a:rPr lang="en-US" dirty="0" smtClean="0"/>
              <a:t>Measure and represent degree centrality: how many links go </a:t>
            </a:r>
            <a:r>
              <a:rPr lang="en-US" dirty="0"/>
              <a:t>to/from a  </a:t>
            </a:r>
            <a:r>
              <a:rPr lang="en-US" dirty="0" smtClean="0"/>
              <a:t>node?</a:t>
            </a:r>
          </a:p>
          <a:p>
            <a:pPr lvl="1"/>
            <a:r>
              <a:rPr lang="en-US" b="1" dirty="0" smtClean="0"/>
              <a:t>Balanced</a:t>
            </a:r>
            <a:r>
              <a:rPr lang="en-US" dirty="0"/>
              <a:t>: triadic, with most interactions involving edges between three nodes, resulting in tightly clustered sub-networks</a:t>
            </a:r>
          </a:p>
          <a:p>
            <a:pPr lvl="2"/>
            <a:r>
              <a:rPr lang="en-US" dirty="0" smtClean="0"/>
              <a:t>Measure and represent closeness centrality:  </a:t>
            </a:r>
            <a:r>
              <a:rPr lang="en-US" dirty="0"/>
              <a:t>how far from the farthest </a:t>
            </a:r>
            <a:r>
              <a:rPr lang="en-US" dirty="0" smtClean="0"/>
              <a:t>node is any </a:t>
            </a:r>
            <a:r>
              <a:rPr lang="en-US" dirty="0"/>
              <a:t>single node </a:t>
            </a:r>
            <a:r>
              <a:rPr lang="en-US" dirty="0" smtClean="0"/>
              <a:t>in its </a:t>
            </a:r>
            <a:r>
              <a:rPr lang="en-US" dirty="0" err="1" smtClean="0"/>
              <a:t>subnetwork</a:t>
            </a:r>
            <a:r>
              <a:rPr lang="en-US" dirty="0" smtClean="0"/>
              <a:t>?</a:t>
            </a:r>
            <a:endParaRPr lang="en-US" dirty="0"/>
          </a:p>
          <a:p>
            <a:pPr lvl="1"/>
            <a:r>
              <a:rPr lang="en-US" b="1" dirty="0"/>
              <a:t>E</a:t>
            </a:r>
            <a:r>
              <a:rPr lang="en-US" b="1" dirty="0" smtClean="0"/>
              <a:t>asily </a:t>
            </a:r>
            <a:r>
              <a:rPr lang="en-US" b="1" dirty="0"/>
              <a:t>D</a:t>
            </a:r>
            <a:r>
              <a:rPr lang="en-US" b="1" dirty="0" smtClean="0"/>
              <a:t>estructible</a:t>
            </a:r>
            <a:r>
              <a:rPr lang="en-US" b="1" dirty="0"/>
              <a:t>:</a:t>
            </a:r>
            <a:r>
              <a:rPr lang="en-US" dirty="0"/>
              <a:t>  a few high-degree, high-</a:t>
            </a:r>
            <a:r>
              <a:rPr lang="en-US" dirty="0" err="1"/>
              <a:t>betweenness</a:t>
            </a:r>
            <a:r>
              <a:rPr lang="en-US" dirty="0"/>
              <a:t>, high-centrality nodes act as edges between tight clusters of sub-</a:t>
            </a:r>
            <a:r>
              <a:rPr lang="en-US" dirty="0" smtClean="0"/>
              <a:t>networks</a:t>
            </a:r>
          </a:p>
          <a:p>
            <a:pPr lvl="2"/>
            <a:r>
              <a:rPr lang="en-US" dirty="0" smtClean="0"/>
              <a:t>Measure and represent </a:t>
            </a:r>
            <a:r>
              <a:rPr lang="en-US" dirty="0" err="1" smtClean="0"/>
              <a:t>betweenness</a:t>
            </a:r>
            <a:r>
              <a:rPr lang="en-US" dirty="0"/>
              <a:t> </a:t>
            </a:r>
            <a:r>
              <a:rPr lang="en-US" dirty="0" smtClean="0"/>
              <a:t>centrality: how </a:t>
            </a:r>
            <a:r>
              <a:rPr lang="en-US" dirty="0"/>
              <a:t>often </a:t>
            </a:r>
            <a:r>
              <a:rPr lang="en-US" dirty="0" smtClean="0"/>
              <a:t>is a </a:t>
            </a:r>
            <a:r>
              <a:rPr lang="en-US" dirty="0"/>
              <a:t>node </a:t>
            </a:r>
            <a:r>
              <a:rPr lang="en-US" dirty="0" smtClean="0"/>
              <a:t>on </a:t>
            </a:r>
            <a:r>
              <a:rPr lang="en-US" dirty="0"/>
              <a:t>the shortest path between two other </a:t>
            </a:r>
            <a:r>
              <a:rPr lang="en-US" dirty="0" smtClean="0"/>
              <a:t>nodes in two different </a:t>
            </a:r>
            <a:r>
              <a:rPr lang="en-US" dirty="0" err="1" smtClean="0"/>
              <a:t>subnetworks</a:t>
            </a:r>
            <a:r>
              <a:rPr lang="en-US" dirty="0" smtClean="0"/>
              <a:t>?</a:t>
            </a:r>
          </a:p>
          <a:p>
            <a:r>
              <a:rPr lang="en-US" dirty="0" smtClean="0"/>
              <a:t>Combine network diagrams and decide if the Iliad is a real social network</a:t>
            </a:r>
          </a:p>
          <a:p>
            <a:endParaRPr lang="en-US" dirty="0" smtClean="0"/>
          </a:p>
        </p:txBody>
      </p:sp>
    </p:spTree>
    <p:extLst>
      <p:ext uri="{BB962C8B-B14F-4D97-AF65-F5344CB8AC3E}">
        <p14:creationId xmlns:p14="http://schemas.microsoft.com/office/powerpoint/2010/main" val="12959294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exercise</a:t>
            </a:r>
            <a:endParaRPr lang="en-US" dirty="0"/>
          </a:p>
        </p:txBody>
      </p:sp>
      <p:sp>
        <p:nvSpPr>
          <p:cNvPr id="3" name="Content Placeholder 2"/>
          <p:cNvSpPr>
            <a:spLocks noGrp="1"/>
          </p:cNvSpPr>
          <p:nvPr>
            <p:ph idx="1"/>
          </p:nvPr>
        </p:nvSpPr>
        <p:spPr/>
        <p:txBody>
          <a:bodyPr/>
          <a:lstStyle/>
          <a:p>
            <a:r>
              <a:rPr lang="en-US" dirty="0" smtClean="0"/>
              <a:t>Can you think of a primary source or sources where there are barriers to student understanding i</a:t>
            </a:r>
            <a:r>
              <a:rPr lang="en-US" dirty="0"/>
              <a:t>n</a:t>
            </a:r>
            <a:r>
              <a:rPr lang="en-US" dirty="0" smtClean="0"/>
              <a:t>:</a:t>
            </a:r>
          </a:p>
          <a:p>
            <a:pPr lvl="1"/>
            <a:r>
              <a:rPr lang="en-US" dirty="0" smtClean="0"/>
              <a:t>Geography</a:t>
            </a:r>
          </a:p>
          <a:p>
            <a:pPr lvl="1"/>
            <a:r>
              <a:rPr lang="en-US" dirty="0" smtClean="0"/>
              <a:t>Names or lists of people</a:t>
            </a:r>
          </a:p>
          <a:p>
            <a:pPr lvl="1"/>
            <a:r>
              <a:rPr lang="en-US" dirty="0" smtClean="0"/>
              <a:t>Competing narratives</a:t>
            </a:r>
          </a:p>
          <a:p>
            <a:r>
              <a:rPr lang="en-US" dirty="0" smtClean="0"/>
              <a:t>How would that work in your classroom?</a:t>
            </a:r>
          </a:p>
          <a:p>
            <a:pPr lvl="1"/>
            <a:r>
              <a:rPr lang="en-US" dirty="0" smtClean="0"/>
              <a:t>Consider medium and class size</a:t>
            </a:r>
          </a:p>
          <a:p>
            <a:pPr lvl="2"/>
            <a:r>
              <a:rPr lang="en-US" dirty="0" smtClean="0"/>
              <a:t>Poster paper means lots of groups can work</a:t>
            </a:r>
          </a:p>
          <a:p>
            <a:pPr lvl="2"/>
            <a:r>
              <a:rPr lang="en-US" dirty="0" smtClean="0"/>
              <a:t>Chalkboard/whiteboard means groups can work privately and then transfer information</a:t>
            </a:r>
          </a:p>
          <a:p>
            <a:pPr lvl="2"/>
            <a:r>
              <a:rPr lang="en-US" dirty="0" smtClean="0"/>
              <a:t>Do each group’s results need to be posted for comparison and discussion?</a:t>
            </a:r>
          </a:p>
          <a:p>
            <a:pPr lvl="1"/>
            <a:endParaRPr lang="en-US" dirty="0"/>
          </a:p>
        </p:txBody>
      </p:sp>
    </p:spTree>
    <p:extLst>
      <p:ext uri="{BB962C8B-B14F-4D97-AF65-F5344CB8AC3E}">
        <p14:creationId xmlns:p14="http://schemas.microsoft.com/office/powerpoint/2010/main" val="115700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8625"/>
            <a:ext cx="7930719" cy="999458"/>
          </a:xfrm>
        </p:spPr>
        <p:txBody>
          <a:bodyPr/>
          <a:lstStyle/>
          <a:p>
            <a:r>
              <a:rPr lang="en-US" dirty="0" smtClean="0"/>
              <a:t>Why digital history in classrooms?</a:t>
            </a:r>
            <a:endParaRPr lang="en-US" dirty="0"/>
          </a:p>
        </p:txBody>
      </p:sp>
      <p:sp>
        <p:nvSpPr>
          <p:cNvPr id="3" name="Content Placeholder 2"/>
          <p:cNvSpPr>
            <a:spLocks noGrp="1"/>
          </p:cNvSpPr>
          <p:nvPr>
            <p:ph idx="1"/>
          </p:nvPr>
        </p:nvSpPr>
        <p:spPr/>
        <p:txBody>
          <a:bodyPr/>
          <a:lstStyle/>
          <a:p>
            <a:r>
              <a:rPr lang="en-US" dirty="0" smtClean="0"/>
              <a:t>Using “digital” to support “history” by</a:t>
            </a:r>
          </a:p>
          <a:p>
            <a:pPr lvl="1"/>
            <a:r>
              <a:rPr lang="en-US" dirty="0" smtClean="0"/>
              <a:t>Embedding unfamiliar information in familiar environments (maps)</a:t>
            </a:r>
          </a:p>
          <a:p>
            <a:pPr lvl="1"/>
            <a:r>
              <a:rPr lang="en-US" dirty="0" smtClean="0"/>
              <a:t>Breaking a familiar environment into smaller, less familiar pieces (text mining)</a:t>
            </a:r>
          </a:p>
          <a:p>
            <a:pPr lvl="1"/>
            <a:r>
              <a:rPr lang="en-US" dirty="0" smtClean="0"/>
              <a:t>Breaking an unfamiliar environment into smaller, more approachable pieces (networks)</a:t>
            </a:r>
          </a:p>
          <a:p>
            <a:r>
              <a:rPr lang="en-US" dirty="0" smtClean="0"/>
              <a:t>Introducing students to digital history to support digital literacy outside the classroom</a:t>
            </a:r>
          </a:p>
          <a:p>
            <a:endParaRPr lang="en-US" dirty="0"/>
          </a:p>
        </p:txBody>
      </p:sp>
    </p:spTree>
    <p:extLst>
      <p:ext uri="{BB962C8B-B14F-4D97-AF65-F5344CB8AC3E}">
        <p14:creationId xmlns:p14="http://schemas.microsoft.com/office/powerpoint/2010/main" val="20121348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8625"/>
            <a:ext cx="7930719" cy="999458"/>
          </a:xfrm>
        </p:spPr>
        <p:txBody>
          <a:bodyPr/>
          <a:lstStyle/>
          <a:p>
            <a:r>
              <a:rPr lang="en-US" dirty="0" smtClean="0"/>
              <a:t>Why single sessions?</a:t>
            </a:r>
            <a:endParaRPr lang="en-US" dirty="0"/>
          </a:p>
        </p:txBody>
      </p:sp>
      <p:sp>
        <p:nvSpPr>
          <p:cNvPr id="3" name="Content Placeholder 2"/>
          <p:cNvSpPr>
            <a:spLocks noGrp="1"/>
          </p:cNvSpPr>
          <p:nvPr>
            <p:ph idx="1"/>
          </p:nvPr>
        </p:nvSpPr>
        <p:spPr/>
        <p:txBody>
          <a:bodyPr/>
          <a:lstStyle/>
          <a:p>
            <a:r>
              <a:rPr lang="en-US" dirty="0" smtClean="0"/>
              <a:t>Low risk</a:t>
            </a:r>
          </a:p>
          <a:p>
            <a:r>
              <a:rPr lang="en-US" dirty="0" smtClean="0"/>
              <a:t>In-class variety keeps students active</a:t>
            </a:r>
          </a:p>
          <a:p>
            <a:r>
              <a:rPr lang="en-US" dirty="0" smtClean="0"/>
              <a:t>Ability to scaffold (from familiar methodology to unfamiliar methodology)</a:t>
            </a:r>
          </a:p>
          <a:p>
            <a:r>
              <a:rPr lang="en-US" dirty="0" smtClean="0"/>
              <a:t>Ability to expand (and add technology) when the theory and historical thinking skills pieces of the exercise work</a:t>
            </a:r>
            <a:endParaRPr lang="en-US" dirty="0"/>
          </a:p>
        </p:txBody>
      </p:sp>
    </p:spTree>
    <p:extLst>
      <p:ext uri="{BB962C8B-B14F-4D97-AF65-F5344CB8AC3E}">
        <p14:creationId xmlns:p14="http://schemas.microsoft.com/office/powerpoint/2010/main" val="22824539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8625"/>
            <a:ext cx="7930719" cy="999458"/>
          </a:xfrm>
        </p:spPr>
        <p:txBody>
          <a:bodyPr/>
          <a:lstStyle/>
          <a:p>
            <a:r>
              <a:rPr lang="en-US" dirty="0" smtClean="0"/>
              <a:t>Why analog tools?</a:t>
            </a:r>
            <a:endParaRPr lang="en-US" dirty="0"/>
          </a:p>
        </p:txBody>
      </p:sp>
      <p:sp>
        <p:nvSpPr>
          <p:cNvPr id="3" name="Content Placeholder 2"/>
          <p:cNvSpPr>
            <a:spLocks noGrp="1"/>
          </p:cNvSpPr>
          <p:nvPr>
            <p:ph idx="1"/>
          </p:nvPr>
        </p:nvSpPr>
        <p:spPr/>
        <p:txBody>
          <a:bodyPr>
            <a:normAutofit lnSpcReduction="10000"/>
          </a:bodyPr>
          <a:lstStyle/>
          <a:p>
            <a:r>
              <a:rPr lang="en-US" dirty="0" smtClean="0"/>
              <a:t>Limitations in</a:t>
            </a:r>
          </a:p>
          <a:p>
            <a:pPr lvl="1"/>
            <a:r>
              <a:rPr lang="en-US" dirty="0" smtClean="0"/>
              <a:t>Classroom technology</a:t>
            </a:r>
          </a:p>
          <a:p>
            <a:pPr lvl="1"/>
            <a:r>
              <a:rPr lang="en-US" dirty="0" smtClean="0"/>
              <a:t>Individual student technology</a:t>
            </a:r>
          </a:p>
          <a:p>
            <a:pPr lvl="1"/>
            <a:r>
              <a:rPr lang="en-US" dirty="0" smtClean="0"/>
              <a:t>Software learning curves</a:t>
            </a:r>
          </a:p>
          <a:p>
            <a:r>
              <a:rPr lang="en-US" dirty="0" smtClean="0"/>
              <a:t>Advantages</a:t>
            </a:r>
          </a:p>
          <a:p>
            <a:pPr lvl="1"/>
            <a:r>
              <a:rPr lang="en-US" dirty="0" smtClean="0"/>
              <a:t>Underlying theory and practice separated from specific tool</a:t>
            </a:r>
          </a:p>
          <a:p>
            <a:pPr lvl="1"/>
            <a:r>
              <a:rPr lang="en-US" dirty="0" smtClean="0"/>
              <a:t>Slower step-by-step practice makes process transparent</a:t>
            </a:r>
          </a:p>
          <a:p>
            <a:pPr lvl="1"/>
            <a:r>
              <a:rPr lang="en-US" dirty="0" smtClean="0"/>
              <a:t>Later tool use can build on existing theory and practice</a:t>
            </a:r>
          </a:p>
          <a:p>
            <a:r>
              <a:rPr lang="en-US" dirty="0" smtClean="0"/>
              <a:t>Disadvantages</a:t>
            </a:r>
          </a:p>
          <a:p>
            <a:pPr lvl="1"/>
            <a:r>
              <a:rPr lang="en-US" dirty="0"/>
              <a:t>Human confirmation bias not bypassed</a:t>
            </a:r>
          </a:p>
          <a:p>
            <a:pPr lvl="1"/>
            <a:r>
              <a:rPr lang="en-US" dirty="0" smtClean="0"/>
              <a:t>Slower step-by-step practice doesn’t use computerized affordance of speed</a:t>
            </a:r>
          </a:p>
          <a:p>
            <a:pPr lvl="1"/>
            <a:r>
              <a:rPr lang="en-US" dirty="0" smtClean="0"/>
              <a:t>Too-much-later tool use will have to include </a:t>
            </a:r>
            <a:r>
              <a:rPr lang="en-US" dirty="0" err="1" smtClean="0"/>
              <a:t>reacquaintance</a:t>
            </a:r>
            <a:r>
              <a:rPr lang="en-US" dirty="0" smtClean="0"/>
              <a:t> with theory and practice.</a:t>
            </a:r>
            <a:endParaRPr lang="en-US" dirty="0"/>
          </a:p>
        </p:txBody>
      </p:sp>
    </p:spTree>
    <p:extLst>
      <p:ext uri="{BB962C8B-B14F-4D97-AF65-F5344CB8AC3E}">
        <p14:creationId xmlns:p14="http://schemas.microsoft.com/office/powerpoint/2010/main" val="5345649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8625"/>
            <a:ext cx="7830465" cy="999458"/>
          </a:xfrm>
        </p:spPr>
        <p:txBody>
          <a:bodyPr/>
          <a:lstStyle/>
          <a:p>
            <a:r>
              <a:rPr lang="en-US" dirty="0" smtClean="0"/>
              <a:t>Underlying pedagogical guidelines</a:t>
            </a:r>
            <a:endParaRPr lang="en-US" dirty="0"/>
          </a:p>
        </p:txBody>
      </p:sp>
      <p:sp>
        <p:nvSpPr>
          <p:cNvPr id="3" name="Content Placeholder 2"/>
          <p:cNvSpPr>
            <a:spLocks noGrp="1"/>
          </p:cNvSpPr>
          <p:nvPr>
            <p:ph idx="1"/>
          </p:nvPr>
        </p:nvSpPr>
        <p:spPr/>
        <p:txBody>
          <a:bodyPr/>
          <a:lstStyle/>
          <a:p>
            <a:r>
              <a:rPr lang="en-US" dirty="0" smtClean="0"/>
              <a:t>Explicitly supports a history learning outcome</a:t>
            </a:r>
          </a:p>
          <a:p>
            <a:r>
              <a:rPr lang="en-US" dirty="0" smtClean="0"/>
              <a:t>Directly ties exercise to digital literacy outside of the classroom.</a:t>
            </a:r>
          </a:p>
          <a:p>
            <a:r>
              <a:rPr lang="en-US" dirty="0" smtClean="0"/>
              <a:t>Requires </a:t>
            </a:r>
            <a:r>
              <a:rPr lang="en-US" dirty="0"/>
              <a:t>student groups of 2 or more</a:t>
            </a:r>
          </a:p>
          <a:p>
            <a:r>
              <a:rPr lang="en-US" dirty="0" smtClean="0"/>
              <a:t>Distinct focus for each group that requires synthesis with (e.g. paying attention to) other group results</a:t>
            </a:r>
          </a:p>
          <a:p>
            <a:r>
              <a:rPr lang="en-US" dirty="0" smtClean="0"/>
              <a:t>Advance reading instructions, but also requires students to re-engage with text during the exercise.</a:t>
            </a:r>
          </a:p>
          <a:p>
            <a:r>
              <a:rPr lang="en-US" dirty="0" smtClean="0"/>
              <a:t>Takes advantage of some technology (1 laptop per group or 2 smartphones per group of 5 students)</a:t>
            </a:r>
          </a:p>
        </p:txBody>
      </p:sp>
    </p:spTree>
    <p:extLst>
      <p:ext uri="{BB962C8B-B14F-4D97-AF65-F5344CB8AC3E}">
        <p14:creationId xmlns:p14="http://schemas.microsoft.com/office/powerpoint/2010/main" val="24766867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history/historical GIS</a:t>
            </a:r>
            <a:endParaRPr lang="en-US" dirty="0"/>
          </a:p>
        </p:txBody>
      </p:sp>
      <p:sp>
        <p:nvSpPr>
          <p:cNvPr id="3" name="Content Placeholder 2"/>
          <p:cNvSpPr>
            <a:spLocks noGrp="1"/>
          </p:cNvSpPr>
          <p:nvPr>
            <p:ph idx="1"/>
          </p:nvPr>
        </p:nvSpPr>
        <p:spPr/>
        <p:txBody>
          <a:bodyPr/>
          <a:lstStyle/>
          <a:p>
            <a:r>
              <a:rPr lang="en-US" b="1" dirty="0" smtClean="0"/>
              <a:t>History learning outcome: Perspective taking. </a:t>
            </a:r>
            <a:r>
              <a:rPr lang="en-US" dirty="0" smtClean="0"/>
              <a:t>Integrating hard-to-remember geography into student understanding of a primary source</a:t>
            </a:r>
            <a:endParaRPr lang="en-US" b="1" dirty="0" smtClean="0"/>
          </a:p>
          <a:p>
            <a:pPr lvl="1"/>
            <a:r>
              <a:rPr lang="en-US" b="1" dirty="0" smtClean="0"/>
              <a:t>Historical literacy: </a:t>
            </a:r>
            <a:r>
              <a:rPr lang="en-US" dirty="0" smtClean="0"/>
              <a:t>Geography limits historical events in unfamiliar ways, and people assign emotion to geographic space.</a:t>
            </a:r>
            <a:endParaRPr lang="en-US" dirty="0"/>
          </a:p>
          <a:p>
            <a:pPr lvl="1"/>
            <a:r>
              <a:rPr lang="en-US" b="1" dirty="0"/>
              <a:t>Digital literacy: </a:t>
            </a:r>
            <a:r>
              <a:rPr lang="en-US" dirty="0"/>
              <a:t>maps aren’t static “truthful” </a:t>
            </a:r>
            <a:r>
              <a:rPr lang="en-US" dirty="0" smtClean="0"/>
              <a:t>objects</a:t>
            </a:r>
            <a:endParaRPr lang="en-US" dirty="0"/>
          </a:p>
          <a:p>
            <a:pPr lvl="1"/>
            <a:r>
              <a:rPr lang="en-US" b="1" dirty="0" smtClean="0"/>
              <a:t>Groups: </a:t>
            </a:r>
            <a:r>
              <a:rPr lang="en-US" dirty="0" smtClean="0"/>
              <a:t>3 (or 4) student groups in 25-person classroom</a:t>
            </a:r>
            <a:endParaRPr lang="en-US" dirty="0"/>
          </a:p>
          <a:p>
            <a:pPr lvl="1"/>
            <a:r>
              <a:rPr lang="en-US" b="1" dirty="0" smtClean="0"/>
              <a:t>Focus: </a:t>
            </a:r>
            <a:r>
              <a:rPr lang="en-US" dirty="0" smtClean="0"/>
              <a:t>1 GIS exercise and 3 </a:t>
            </a:r>
            <a:r>
              <a:rPr lang="en-US" dirty="0" err="1" smtClean="0"/>
              <a:t>cartographs</a:t>
            </a:r>
            <a:endParaRPr lang="en-US" dirty="0"/>
          </a:p>
          <a:p>
            <a:pPr lvl="1"/>
            <a:r>
              <a:rPr lang="en-US" b="1" dirty="0" smtClean="0"/>
              <a:t>Advance reading instructions:</a:t>
            </a:r>
            <a:r>
              <a:rPr lang="en-US" dirty="0" smtClean="0"/>
              <a:t> Frequency of place names, travel overview, emotions</a:t>
            </a:r>
          </a:p>
          <a:p>
            <a:pPr lvl="1"/>
            <a:r>
              <a:rPr lang="en-US" b="1" dirty="0" smtClean="0"/>
              <a:t>Technology: </a:t>
            </a:r>
            <a:r>
              <a:rPr lang="en-US" dirty="0" smtClean="0"/>
              <a:t>Stanford’s ORBIS, Google Maps</a:t>
            </a:r>
            <a:endParaRPr lang="en-US" dirty="0"/>
          </a:p>
          <a:p>
            <a:endParaRPr lang="en-US" dirty="0"/>
          </a:p>
        </p:txBody>
      </p:sp>
    </p:spTree>
    <p:extLst>
      <p:ext uri="{BB962C8B-B14F-4D97-AF65-F5344CB8AC3E}">
        <p14:creationId xmlns:p14="http://schemas.microsoft.com/office/powerpoint/2010/main" val="3442132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maps (1 map and 3 cartographs)</a:t>
            </a:r>
            <a:endParaRPr lang="en-US" dirty="0"/>
          </a:p>
        </p:txBody>
      </p:sp>
      <p:sp>
        <p:nvSpPr>
          <p:cNvPr id="3" name="Content Placeholder 2"/>
          <p:cNvSpPr>
            <a:spLocks noGrp="1"/>
          </p:cNvSpPr>
          <p:nvPr>
            <p:ph idx="1"/>
          </p:nvPr>
        </p:nvSpPr>
        <p:spPr>
          <a:xfrm>
            <a:off x="457199" y="1661825"/>
            <a:ext cx="4286250" cy="2281525"/>
          </a:xfrm>
        </p:spPr>
        <p:txBody>
          <a:bodyPr>
            <a:normAutofit/>
          </a:bodyPr>
          <a:lstStyle/>
          <a:p>
            <a:r>
              <a:rPr lang="en-US" dirty="0" smtClean="0"/>
              <a:t>A travel map</a:t>
            </a:r>
          </a:p>
          <a:p>
            <a:pPr lvl="1"/>
            <a:r>
              <a:rPr lang="en-US" dirty="0" smtClean="0"/>
              <a:t>How does landscape alter people’s experiences?</a:t>
            </a:r>
          </a:p>
          <a:p>
            <a:pPr lvl="1"/>
            <a:r>
              <a:rPr lang="en-US" dirty="0" smtClean="0"/>
              <a:t>How long did it take to get from place to place?</a:t>
            </a:r>
          </a:p>
          <a:p>
            <a:pPr lvl="1"/>
            <a:r>
              <a:rPr lang="en-US" dirty="0" smtClean="0"/>
              <a:t>What routes did people take from place to place?</a:t>
            </a:r>
          </a:p>
        </p:txBody>
      </p:sp>
      <p:sp>
        <p:nvSpPr>
          <p:cNvPr id="4" name="Content Placeholder 3"/>
          <p:cNvSpPr>
            <a:spLocks noGrp="1"/>
          </p:cNvSpPr>
          <p:nvPr>
            <p:ph sz="quarter" idx="4294967295"/>
          </p:nvPr>
        </p:nvSpPr>
        <p:spPr>
          <a:xfrm>
            <a:off x="457199" y="4105275"/>
            <a:ext cx="4286250" cy="2517775"/>
          </a:xfrm>
          <a:solidFill>
            <a:schemeClr val="bg2"/>
          </a:solidFill>
        </p:spPr>
        <p:txBody>
          <a:bodyPr>
            <a:normAutofit lnSpcReduction="10000"/>
          </a:bodyPr>
          <a:lstStyle/>
          <a:p>
            <a:r>
              <a:rPr lang="en-US" dirty="0" smtClean="0"/>
              <a:t>A frequency map</a:t>
            </a:r>
          </a:p>
          <a:p>
            <a:pPr lvl="1"/>
            <a:r>
              <a:rPr lang="en-US" dirty="0" smtClean="0"/>
              <a:t>Which locations are more important from </a:t>
            </a:r>
            <a:r>
              <a:rPr lang="en-US" dirty="0" err="1" smtClean="0"/>
              <a:t>Ibn</a:t>
            </a:r>
            <a:r>
              <a:rPr lang="en-US" dirty="0" smtClean="0"/>
              <a:t> </a:t>
            </a:r>
            <a:r>
              <a:rPr lang="en-US" dirty="0" err="1" smtClean="0"/>
              <a:t>Shaddad’s</a:t>
            </a:r>
            <a:r>
              <a:rPr lang="en-US" dirty="0" smtClean="0"/>
              <a:t> point of view?</a:t>
            </a:r>
          </a:p>
          <a:p>
            <a:pPr lvl="1"/>
            <a:r>
              <a:rPr lang="en-US" dirty="0" smtClean="0"/>
              <a:t>Where did Saladin spend most of his time?</a:t>
            </a:r>
          </a:p>
          <a:p>
            <a:pPr lvl="1"/>
            <a:r>
              <a:rPr lang="en-US" dirty="0" smtClean="0"/>
              <a:t>How is the frequency landscape different from the population landscape?</a:t>
            </a:r>
            <a:endParaRPr lang="en-US" dirty="0"/>
          </a:p>
        </p:txBody>
      </p:sp>
      <p:sp>
        <p:nvSpPr>
          <p:cNvPr id="5" name="Content Placeholder 4"/>
          <p:cNvSpPr>
            <a:spLocks noGrp="1"/>
          </p:cNvSpPr>
          <p:nvPr>
            <p:ph sz="quarter" idx="4294967295"/>
          </p:nvPr>
        </p:nvSpPr>
        <p:spPr>
          <a:xfrm>
            <a:off x="4857750" y="1425575"/>
            <a:ext cx="4286250" cy="2517775"/>
          </a:xfrm>
          <a:solidFill>
            <a:schemeClr val="bg2"/>
          </a:solidFill>
        </p:spPr>
        <p:txBody>
          <a:bodyPr/>
          <a:lstStyle/>
          <a:p>
            <a:r>
              <a:rPr lang="en-US" dirty="0" smtClean="0"/>
              <a:t>An experience map</a:t>
            </a:r>
          </a:p>
          <a:p>
            <a:pPr lvl="1"/>
            <a:r>
              <a:rPr lang="en-US" dirty="0" smtClean="0"/>
              <a:t>Where are Saladin and </a:t>
            </a:r>
            <a:r>
              <a:rPr lang="en-US" dirty="0" err="1" smtClean="0"/>
              <a:t>Ibn</a:t>
            </a:r>
            <a:r>
              <a:rPr lang="en-US" dirty="0" smtClean="0"/>
              <a:t> </a:t>
            </a:r>
            <a:r>
              <a:rPr lang="en-US" dirty="0" err="1" smtClean="0"/>
              <a:t>Shaddad’s</a:t>
            </a:r>
            <a:r>
              <a:rPr lang="en-US" dirty="0" smtClean="0"/>
              <a:t> positive experiences? Negative?</a:t>
            </a:r>
          </a:p>
          <a:p>
            <a:pPr lvl="1"/>
            <a:r>
              <a:rPr lang="en-US" dirty="0" smtClean="0"/>
              <a:t>How did </a:t>
            </a:r>
            <a:r>
              <a:rPr lang="en-US" dirty="0" err="1" smtClean="0"/>
              <a:t>Ibn</a:t>
            </a:r>
            <a:r>
              <a:rPr lang="en-US" dirty="0" smtClean="0"/>
              <a:t> </a:t>
            </a:r>
            <a:r>
              <a:rPr lang="en-US" dirty="0" err="1" smtClean="0"/>
              <a:t>Shaddad</a:t>
            </a:r>
            <a:r>
              <a:rPr lang="en-US" dirty="0" smtClean="0"/>
              <a:t> feel about the different places he’d been?</a:t>
            </a:r>
          </a:p>
          <a:p>
            <a:pPr lvl="1"/>
            <a:r>
              <a:rPr lang="en-US" dirty="0" smtClean="0"/>
              <a:t>How did he portray Saladin’s experiences?</a:t>
            </a:r>
          </a:p>
        </p:txBody>
      </p:sp>
      <p:sp>
        <p:nvSpPr>
          <p:cNvPr id="6" name="Content Placeholder 5"/>
          <p:cNvSpPr>
            <a:spLocks noGrp="1"/>
          </p:cNvSpPr>
          <p:nvPr>
            <p:ph sz="quarter" idx="4294967295"/>
          </p:nvPr>
        </p:nvSpPr>
        <p:spPr>
          <a:xfrm>
            <a:off x="4857750" y="4105275"/>
            <a:ext cx="4286250" cy="2517775"/>
          </a:xfrm>
        </p:spPr>
        <p:txBody>
          <a:bodyPr>
            <a:normAutofit lnSpcReduction="10000"/>
          </a:bodyPr>
          <a:lstStyle/>
          <a:p>
            <a:r>
              <a:rPr lang="en-US" dirty="0" smtClean="0"/>
              <a:t>A diplomatic map</a:t>
            </a:r>
          </a:p>
          <a:p>
            <a:pPr lvl="1"/>
            <a:r>
              <a:rPr lang="en-US" dirty="0" smtClean="0"/>
              <a:t>What cities are most important politically?</a:t>
            </a:r>
          </a:p>
          <a:p>
            <a:pPr lvl="1"/>
            <a:r>
              <a:rPr lang="en-US" dirty="0" smtClean="0"/>
              <a:t>Where are Saladin’s allies? His enemies?</a:t>
            </a:r>
          </a:p>
          <a:p>
            <a:pPr lvl="1"/>
            <a:r>
              <a:rPr lang="en-US" dirty="0" smtClean="0"/>
              <a:t>Where does he rule by conquest? By negotiation? By heredity?</a:t>
            </a:r>
          </a:p>
          <a:p>
            <a:pPr lvl="1"/>
            <a:r>
              <a:rPr lang="en-US" dirty="0" smtClean="0"/>
              <a:t>Where does he have no influence?</a:t>
            </a:r>
            <a:endParaRPr lang="en-US" dirty="0"/>
          </a:p>
        </p:txBody>
      </p:sp>
    </p:spTree>
    <p:extLst>
      <p:ext uri="{BB962C8B-B14F-4D97-AF65-F5344CB8AC3E}">
        <p14:creationId xmlns:p14="http://schemas.microsoft.com/office/powerpoint/2010/main" val="10070727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mining via word clouds</a:t>
            </a:r>
            <a:endParaRPr lang="en-US" dirty="0"/>
          </a:p>
        </p:txBody>
      </p:sp>
      <p:sp>
        <p:nvSpPr>
          <p:cNvPr id="3" name="Content Placeholder 2"/>
          <p:cNvSpPr>
            <a:spLocks noGrp="1"/>
          </p:cNvSpPr>
          <p:nvPr>
            <p:ph idx="1"/>
          </p:nvPr>
        </p:nvSpPr>
        <p:spPr/>
        <p:txBody>
          <a:bodyPr/>
          <a:lstStyle/>
          <a:p>
            <a:r>
              <a:rPr lang="en-US" b="1" dirty="0" smtClean="0"/>
              <a:t>History learning outcome: Purpose and document corroboration. </a:t>
            </a:r>
            <a:r>
              <a:rPr lang="en-US" dirty="0" smtClean="0"/>
              <a:t>Synthesizing the various themes of several documents to understand what they do and how they complement each other.</a:t>
            </a:r>
            <a:endParaRPr lang="en-US" b="1" dirty="0" smtClean="0"/>
          </a:p>
          <a:p>
            <a:pPr lvl="1"/>
            <a:r>
              <a:rPr lang="en-US" b="1" dirty="0" smtClean="0"/>
              <a:t>Historical literacy: </a:t>
            </a:r>
            <a:r>
              <a:rPr lang="en-US" dirty="0" smtClean="0"/>
              <a:t>Structure, context and causality in document purpose when there are competing </a:t>
            </a:r>
            <a:r>
              <a:rPr lang="en-US" smtClean="0"/>
              <a:t>or confusing </a:t>
            </a:r>
            <a:r>
              <a:rPr lang="en-US" dirty="0" smtClean="0"/>
              <a:t>narratives.</a:t>
            </a:r>
            <a:endParaRPr lang="en-US" dirty="0"/>
          </a:p>
          <a:p>
            <a:pPr lvl="1"/>
            <a:r>
              <a:rPr lang="en-US" b="1" dirty="0"/>
              <a:t>Digital literacy: </a:t>
            </a:r>
            <a:r>
              <a:rPr lang="en-US" dirty="0" smtClean="0"/>
              <a:t>Search results and natural language processing</a:t>
            </a:r>
            <a:endParaRPr lang="en-US" dirty="0"/>
          </a:p>
          <a:p>
            <a:pPr lvl="1"/>
            <a:r>
              <a:rPr lang="en-US" b="1" dirty="0" smtClean="0"/>
              <a:t>Groups: </a:t>
            </a:r>
            <a:r>
              <a:rPr lang="en-US" dirty="0" smtClean="0"/>
              <a:t>3 groups in 25-person classroom</a:t>
            </a:r>
            <a:endParaRPr lang="en-US" dirty="0"/>
          </a:p>
          <a:p>
            <a:pPr lvl="1"/>
            <a:r>
              <a:rPr lang="en-US" b="1" dirty="0" smtClean="0"/>
              <a:t>Focus: </a:t>
            </a:r>
            <a:r>
              <a:rPr lang="en-US" dirty="0" smtClean="0"/>
              <a:t>3 word clouds for 3 different documents</a:t>
            </a:r>
            <a:endParaRPr lang="en-US" dirty="0"/>
          </a:p>
          <a:p>
            <a:pPr lvl="1"/>
            <a:r>
              <a:rPr lang="en-US" b="1" dirty="0" smtClean="0"/>
              <a:t>Advance reading instructions:</a:t>
            </a:r>
            <a:r>
              <a:rPr lang="en-US" dirty="0" smtClean="0"/>
              <a:t> Major themes, frequency of people/places/events</a:t>
            </a:r>
          </a:p>
          <a:p>
            <a:pPr lvl="1"/>
            <a:r>
              <a:rPr lang="en-US" b="1" dirty="0" smtClean="0"/>
              <a:t>Technology: </a:t>
            </a:r>
            <a:r>
              <a:rPr lang="en-US" dirty="0" err="1" smtClean="0"/>
              <a:t>Wordle</a:t>
            </a:r>
            <a:r>
              <a:rPr lang="en-US" dirty="0" smtClean="0"/>
              <a:t> or </a:t>
            </a:r>
            <a:r>
              <a:rPr lang="en-US" dirty="0" err="1" smtClean="0"/>
              <a:t>Voyant</a:t>
            </a:r>
            <a:r>
              <a:rPr lang="en-US" dirty="0" smtClean="0"/>
              <a:t> Tools</a:t>
            </a:r>
            <a:endParaRPr lang="en-US" dirty="0"/>
          </a:p>
          <a:p>
            <a:endParaRPr lang="en-US" dirty="0"/>
          </a:p>
        </p:txBody>
      </p:sp>
    </p:spTree>
    <p:extLst>
      <p:ext uri="{BB962C8B-B14F-4D97-AF65-F5344CB8AC3E}">
        <p14:creationId xmlns:p14="http://schemas.microsoft.com/office/powerpoint/2010/main" val="10787282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analysis</a:t>
            </a:r>
            <a:endParaRPr lang="en-US" dirty="0"/>
          </a:p>
        </p:txBody>
      </p:sp>
      <p:sp>
        <p:nvSpPr>
          <p:cNvPr id="3" name="Content Placeholder 2"/>
          <p:cNvSpPr>
            <a:spLocks noGrp="1"/>
          </p:cNvSpPr>
          <p:nvPr>
            <p:ph idx="1"/>
          </p:nvPr>
        </p:nvSpPr>
        <p:spPr/>
        <p:txBody>
          <a:bodyPr/>
          <a:lstStyle/>
          <a:p>
            <a:r>
              <a:rPr lang="en-US" b="1" dirty="0" smtClean="0"/>
              <a:t>History learning outcome: Context making. </a:t>
            </a:r>
            <a:r>
              <a:rPr lang="en-US" dirty="0" smtClean="0"/>
              <a:t>Synthesizing the various relationships of a large group of people into student understanding of a primary source</a:t>
            </a:r>
            <a:endParaRPr lang="en-US" b="1" dirty="0" smtClean="0"/>
          </a:p>
          <a:p>
            <a:pPr lvl="1"/>
            <a:r>
              <a:rPr lang="en-US" b="1" dirty="0" smtClean="0"/>
              <a:t>Historical literacy: </a:t>
            </a:r>
            <a:r>
              <a:rPr lang="en-US" dirty="0" smtClean="0"/>
              <a:t>Cultural and social context in document purpose. Understanding the relationships between people helps us remember them better, and helps us remember how their purpose is driven by interaction with other people.</a:t>
            </a:r>
            <a:endParaRPr lang="en-US" dirty="0"/>
          </a:p>
          <a:p>
            <a:pPr lvl="1"/>
            <a:r>
              <a:rPr lang="en-US" b="1" dirty="0"/>
              <a:t>Digital literacy: </a:t>
            </a:r>
            <a:r>
              <a:rPr lang="en-US" dirty="0" smtClean="0"/>
              <a:t>Social network relationships</a:t>
            </a:r>
            <a:endParaRPr lang="en-US" dirty="0"/>
          </a:p>
          <a:p>
            <a:pPr lvl="1"/>
            <a:r>
              <a:rPr lang="en-US" b="1" dirty="0" smtClean="0"/>
              <a:t>Groups: </a:t>
            </a:r>
            <a:r>
              <a:rPr lang="en-US" dirty="0" smtClean="0"/>
              <a:t>3 groups in 25-person classroom</a:t>
            </a:r>
            <a:endParaRPr lang="en-US" dirty="0"/>
          </a:p>
          <a:p>
            <a:pPr lvl="1"/>
            <a:r>
              <a:rPr lang="en-US" b="1" dirty="0" smtClean="0"/>
              <a:t>Focus: </a:t>
            </a:r>
            <a:r>
              <a:rPr lang="en-US" dirty="0" smtClean="0"/>
              <a:t>3 different kinds of network types</a:t>
            </a:r>
            <a:endParaRPr lang="en-US" dirty="0"/>
          </a:p>
          <a:p>
            <a:pPr lvl="1"/>
            <a:r>
              <a:rPr lang="en-US" b="1" dirty="0" smtClean="0"/>
              <a:t>Advance reading instructions:</a:t>
            </a:r>
            <a:r>
              <a:rPr lang="en-US" dirty="0" smtClean="0"/>
              <a:t> Frequency of co-</a:t>
            </a:r>
            <a:r>
              <a:rPr lang="en-US" dirty="0" err="1" smtClean="0"/>
              <a:t>occurence</a:t>
            </a:r>
            <a:endParaRPr lang="en-US" dirty="0" smtClean="0"/>
          </a:p>
          <a:p>
            <a:pPr lvl="1"/>
            <a:r>
              <a:rPr lang="en-US" b="1" dirty="0" smtClean="0"/>
              <a:t>Technology: </a:t>
            </a:r>
            <a:r>
              <a:rPr lang="en-US" dirty="0">
                <a:hlinkClick r:id="rId2"/>
              </a:rPr>
              <a:t>http://www.yasiv.com/</a:t>
            </a:r>
            <a:r>
              <a:rPr lang="en-US" dirty="0" smtClean="0">
                <a:hlinkClick r:id="rId2"/>
              </a:rPr>
              <a:t>facebook</a:t>
            </a:r>
            <a:r>
              <a:rPr lang="en-US" dirty="0" smtClean="0"/>
              <a:t> or Palladio (but hard to use)</a:t>
            </a:r>
          </a:p>
          <a:p>
            <a:endParaRPr lang="en-US" dirty="0"/>
          </a:p>
        </p:txBody>
      </p:sp>
    </p:spTree>
    <p:extLst>
      <p:ext uri="{BB962C8B-B14F-4D97-AF65-F5344CB8AC3E}">
        <p14:creationId xmlns:p14="http://schemas.microsoft.com/office/powerpoint/2010/main" val="15545270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Custom 11">
      <a:dk1>
        <a:sysClr val="windowText" lastClr="000000"/>
      </a:dk1>
      <a:lt1>
        <a:sysClr val="window" lastClr="FFFFFF"/>
      </a:lt1>
      <a:dk2>
        <a:srgbClr val="333333"/>
      </a:dk2>
      <a:lt2>
        <a:srgbClr val="CCCCCC"/>
      </a:lt2>
      <a:accent1>
        <a:srgbClr val="000000"/>
      </a:accent1>
      <a:accent2>
        <a:srgbClr val="B6000E"/>
      </a:accent2>
      <a:accent3>
        <a:srgbClr val="B6000E"/>
      </a:accent3>
      <a:accent4>
        <a:srgbClr val="904E53"/>
      </a:accent4>
      <a:accent5>
        <a:srgbClr val="A4A4A4"/>
      </a:accent5>
      <a:accent6>
        <a:srgbClr val="666666"/>
      </a:accent6>
      <a:hlink>
        <a:srgbClr val="D01010"/>
      </a:hlink>
      <a:folHlink>
        <a:srgbClr val="E6682E"/>
      </a:folHlink>
    </a:clrScheme>
    <a:fontScheme name="Office 2">
      <a:majorFont>
        <a:latin typeface="Charter"/>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ource Sans Pr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3501</TotalTime>
  <Words>1521</Words>
  <Application>Microsoft Macintosh PowerPoint</Application>
  <PresentationFormat>On-screen Show (4:3)</PresentationFormat>
  <Paragraphs>140</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Plaza</vt:lpstr>
      <vt:lpstr>Single-Session Digital-History Lesson Plans with Analog Technology</vt:lpstr>
      <vt:lpstr>Why digital history in classrooms?</vt:lpstr>
      <vt:lpstr>Why single sessions?</vt:lpstr>
      <vt:lpstr>Why analog tools?</vt:lpstr>
      <vt:lpstr>Underlying pedagogical guidelines</vt:lpstr>
      <vt:lpstr>Spatial history/historical GIS</vt:lpstr>
      <vt:lpstr>4 maps (1 map and 3 cartographs)</vt:lpstr>
      <vt:lpstr>Text mining via word clouds</vt:lpstr>
      <vt:lpstr>Network analysis</vt:lpstr>
      <vt:lpstr>The social network</vt:lpstr>
      <vt:lpstr>Network-theory results</vt:lpstr>
      <vt:lpstr>My social network</vt:lpstr>
      <vt:lpstr>Real Social networks</vt:lpstr>
      <vt:lpstr>Your hypothesis</vt:lpstr>
      <vt:lpstr>Your exercise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H213 The Black Death</dc:title>
  <dc:creator>Kalani Craig</dc:creator>
  <cp:lastModifiedBy>Kalani Craig</cp:lastModifiedBy>
  <cp:revision>240</cp:revision>
  <cp:lastPrinted>2015-10-07T14:49:16Z</cp:lastPrinted>
  <dcterms:created xsi:type="dcterms:W3CDTF">2015-04-09T14:39:08Z</dcterms:created>
  <dcterms:modified xsi:type="dcterms:W3CDTF">2015-11-06T19:24:52Z</dcterms:modified>
</cp:coreProperties>
</file>